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9467" autoAdjust="0"/>
  </p:normalViewPr>
  <p:slideViewPr>
    <p:cSldViewPr>
      <p:cViewPr varScale="1">
        <p:scale>
          <a:sx n="73" d="100"/>
          <a:sy n="73" d="100"/>
        </p:scale>
        <p:origin x="-10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2545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B7AD58-B96C-48AB-9F17-4F4E8EBD50C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6E30A1-DB61-4949-B599-A1C4C83EF45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57232"/>
            <a:ext cx="7773488" cy="2214578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/>
              <a:t>Розв</a:t>
            </a:r>
            <a:r>
              <a:rPr lang="en-US" sz="4400" dirty="0" smtClean="0"/>
              <a:t>’</a:t>
            </a:r>
            <a:r>
              <a:rPr lang="uk-UA" sz="4400" dirty="0" err="1" smtClean="0"/>
              <a:t>язування</a:t>
            </a:r>
            <a:r>
              <a:rPr lang="uk-UA" sz="4400" dirty="0" smtClean="0"/>
              <a:t> рівнянь </a:t>
            </a:r>
            <a:br>
              <a:rPr lang="uk-UA" sz="4400" dirty="0" smtClean="0"/>
            </a:br>
            <a:r>
              <a:rPr lang="uk-UA" sz="4400" dirty="0" smtClean="0"/>
              <a:t>на основі</a:t>
            </a:r>
            <a:br>
              <a:rPr lang="uk-UA" sz="4400" dirty="0" smtClean="0"/>
            </a:br>
            <a:r>
              <a:rPr lang="uk-UA" sz="4400" dirty="0" smtClean="0"/>
              <a:t>властивостей пропорцій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3714752"/>
            <a:ext cx="5072098" cy="2643206"/>
          </a:xfrm>
        </p:spPr>
        <p:txBody>
          <a:bodyPr>
            <a:normAutofit fontScale="92500"/>
          </a:bodyPr>
          <a:lstStyle/>
          <a:p>
            <a:pPr algn="just"/>
            <a:r>
              <a:rPr lang="uk-UA" i="1" dirty="0" smtClean="0"/>
              <a:t>Предмет математики  такий серйозний, </a:t>
            </a:r>
            <a:r>
              <a:rPr lang="uk-UA" i="1" dirty="0" smtClean="0"/>
              <a:t>  що </a:t>
            </a:r>
            <a:r>
              <a:rPr lang="uk-UA" i="1" dirty="0" smtClean="0"/>
              <a:t>корисно </a:t>
            </a:r>
            <a:r>
              <a:rPr lang="uk-UA" i="1" dirty="0" smtClean="0"/>
              <a:t>не нехтувати </a:t>
            </a:r>
            <a:r>
              <a:rPr lang="uk-UA" i="1" dirty="0" smtClean="0"/>
              <a:t>нагодою робити його трохи цікавим.</a:t>
            </a:r>
            <a:endParaRPr lang="uk-UA" dirty="0" smtClean="0"/>
          </a:p>
          <a:p>
            <a:pPr algn="just"/>
            <a:r>
              <a:rPr lang="uk-UA" dirty="0" smtClean="0"/>
              <a:t>                                    </a:t>
            </a:r>
            <a:r>
              <a:rPr lang="uk-UA" dirty="0" smtClean="0"/>
              <a:t>  </a:t>
            </a:r>
            <a:r>
              <a:rPr lang="uk-UA" dirty="0" smtClean="0"/>
              <a:t>Б.  Паскаль  </a:t>
            </a:r>
            <a:r>
              <a:rPr lang="uk-UA" i="1" dirty="0" smtClean="0"/>
              <a:t> </a:t>
            </a:r>
            <a:endParaRPr lang="uk-UA" dirty="0" smtClean="0"/>
          </a:p>
          <a:p>
            <a:r>
              <a:rPr lang="ru-RU" dirty="0" smtClean="0"/>
              <a:t>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360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ownloads\6tab kvartira 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92088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476672"/>
            <a:ext cx="7691192" cy="3737704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pPr algn="ctr"/>
            <a:r>
              <a:rPr lang="uk-UA" dirty="0" smtClean="0"/>
              <a:t>             </a:t>
            </a:r>
            <a:r>
              <a:rPr lang="uk-UA" b="1" dirty="0" smtClean="0"/>
              <a:t>Штаб-квартира ООН у Нью-Йорку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9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ownloads\455px-Cathédrale_Notre-Dame_de_Paris_-_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1"/>
            <a:ext cx="7848872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836711"/>
            <a:ext cx="7772400" cy="3377665"/>
          </a:xfrm>
        </p:spPr>
        <p:txBody>
          <a:bodyPr/>
          <a:lstStyle/>
          <a:p>
            <a:pPr algn="ctr"/>
            <a:r>
              <a:rPr lang="uk-UA" dirty="0" smtClean="0"/>
              <a:t>    </a:t>
            </a:r>
            <a:r>
              <a:rPr lang="uk-UA" b="1" dirty="0" smtClean="0"/>
              <a:t>Собор Паризької Богоматері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06654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Администратор\Downloads\taemna ve4er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793729"/>
            <a:ext cx="7920880" cy="565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836712"/>
            <a:ext cx="8136904" cy="5688632"/>
          </a:xfrm>
        </p:spPr>
        <p:txBody>
          <a:bodyPr/>
          <a:lstStyle/>
          <a:p>
            <a:pPr algn="ctr"/>
            <a:r>
              <a:rPr lang="uk-UA" dirty="0" smtClean="0"/>
              <a:t>   «</a:t>
            </a:r>
            <a:r>
              <a:rPr lang="uk-UA" b="1" dirty="0" smtClean="0"/>
              <a:t>Таємна вечеря» Леонардо </a:t>
            </a:r>
            <a:r>
              <a:rPr lang="uk-UA" b="1" dirty="0" err="1" smtClean="0"/>
              <a:t>да</a:t>
            </a:r>
            <a:r>
              <a:rPr lang="uk-UA" b="1" dirty="0" smtClean="0"/>
              <a:t> Вінчі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948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ownloads\1_Vitruvian-Man-Leonardo-da-Vin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604867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8280920" cy="2013768"/>
          </a:xfrm>
        </p:spPr>
        <p:txBody>
          <a:bodyPr/>
          <a:lstStyle/>
          <a:p>
            <a:r>
              <a:rPr lang="uk-UA" dirty="0" smtClean="0"/>
              <a:t> </a:t>
            </a:r>
            <a:endParaRPr lang="uk-UA" b="1" dirty="0" smtClean="0"/>
          </a:p>
          <a:p>
            <a:pPr algn="ctr"/>
            <a:r>
              <a:rPr lang="uk-UA" b="1" dirty="0" smtClean="0"/>
              <a:t>«</a:t>
            </a:r>
            <a:r>
              <a:rPr lang="uk-UA" b="1" dirty="0" err="1" smtClean="0"/>
              <a:t>Вітрувіанська</a:t>
            </a:r>
            <a:r>
              <a:rPr lang="uk-UA" b="1" dirty="0" smtClean="0"/>
              <a:t> людина» Леонардо </a:t>
            </a:r>
            <a:r>
              <a:rPr lang="uk-UA" b="1" dirty="0" err="1" smtClean="0"/>
              <a:t>да</a:t>
            </a:r>
            <a:r>
              <a:rPr lang="uk-UA" b="1" dirty="0" smtClean="0"/>
              <a:t> Вінчі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5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776" y="692696"/>
            <a:ext cx="7772400" cy="1509712"/>
          </a:xfrm>
        </p:spPr>
        <p:txBody>
          <a:bodyPr/>
          <a:lstStyle/>
          <a:p>
            <a:pPr algn="ctr"/>
            <a:r>
              <a:rPr lang="uk-UA" b="1" dirty="0" smtClean="0"/>
              <a:t>Венера Мілоська</a:t>
            </a:r>
            <a:endParaRPr lang="ru-RU" b="1" dirty="0"/>
          </a:p>
        </p:txBody>
      </p:sp>
      <p:pic>
        <p:nvPicPr>
          <p:cNvPr id="8194" name="Picture 2" descr="C:\Users\Администратор\Downloads\venera milosj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24744"/>
            <a:ext cx="2448272" cy="530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10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772400" cy="1008112"/>
          </a:xfrm>
        </p:spPr>
        <p:txBody>
          <a:bodyPr/>
          <a:lstStyle/>
          <a:p>
            <a:pPr algn="ctr"/>
            <a:r>
              <a:rPr lang="uk-UA" sz="3600" dirty="0" smtClean="0"/>
              <a:t>Сторінка наукова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 descr="C:\Users\Администратор\Desktop\IMAG0479-1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Администратор\Desktop\IMAG0479-1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643050"/>
            <a:ext cx="820891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09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50106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4" name="Picture 4" descr="C:\Users\Администратор\Downloads\imag048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8064896" cy="40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169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Picture 5" descr="C:\Users\Администратор\Downloads\imag04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532" y="1428736"/>
            <a:ext cx="8064895" cy="400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28670"/>
            <a:ext cx="7772400" cy="1143008"/>
          </a:xfrm>
        </p:spPr>
        <p:txBody>
          <a:bodyPr/>
          <a:lstStyle/>
          <a:p>
            <a:r>
              <a:rPr lang="uk-UA" dirty="0" smtClean="0"/>
              <a:t>Сторінка підсумкова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2704664"/>
            <a:ext cx="7802718" cy="329610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</a:t>
            </a:r>
            <a:r>
              <a:rPr lang="uk-UA" b="1" i="1" dirty="0" smtClean="0"/>
              <a:t>Повідомлення</a:t>
            </a:r>
            <a:r>
              <a:rPr lang="ru-RU" b="1" i="1" dirty="0" smtClean="0"/>
              <a:t>  </a:t>
            </a:r>
            <a:r>
              <a:rPr lang="uk-UA" b="1" i="1" dirty="0" smtClean="0"/>
              <a:t>домашнього  завдання.</a:t>
            </a:r>
          </a:p>
          <a:p>
            <a:endParaRPr lang="uk-UA" dirty="0" smtClean="0"/>
          </a:p>
          <a:p>
            <a:r>
              <a:rPr lang="uk-UA" dirty="0" smtClean="0"/>
              <a:t>Повторити  § 2</a:t>
            </a:r>
            <a:r>
              <a:rPr lang="ru-RU" dirty="0" smtClean="0"/>
              <a:t>0</a:t>
            </a:r>
            <a:r>
              <a:rPr lang="uk-UA" dirty="0" smtClean="0"/>
              <a:t>.  № 6</a:t>
            </a:r>
            <a:r>
              <a:rPr lang="ru-RU" dirty="0" smtClean="0"/>
              <a:t>73</a:t>
            </a:r>
            <a:r>
              <a:rPr lang="uk-UA" dirty="0" smtClean="0"/>
              <a:t>,  </a:t>
            </a:r>
            <a:r>
              <a:rPr lang="ru-RU" dirty="0" smtClean="0"/>
              <a:t>672</a:t>
            </a:r>
            <a:r>
              <a:rPr lang="uk-UA" dirty="0" smtClean="0"/>
              <a:t>,  виготовити золотий циркуль.</a:t>
            </a:r>
            <a:r>
              <a:rPr lang="en-US" dirty="0" smtClean="0"/>
              <a:t> </a:t>
            </a:r>
            <a:endParaRPr lang="uk-UA" dirty="0" smtClean="0"/>
          </a:p>
          <a:p>
            <a:endParaRPr lang="ru-RU" dirty="0" smtClean="0"/>
          </a:p>
          <a:p>
            <a:r>
              <a:rPr lang="ru-RU" dirty="0" smtClean="0"/>
              <a:t>  </a:t>
            </a:r>
            <a:r>
              <a:rPr lang="ru-RU" b="1" i="1" dirty="0" err="1" smtClean="0"/>
              <a:t>Підсумок</a:t>
            </a:r>
            <a:r>
              <a:rPr lang="ru-RU" b="1" i="1" dirty="0" smtClean="0"/>
              <a:t>  уроку.</a:t>
            </a:r>
            <a:endParaRPr lang="uk-UA" b="1" i="1" dirty="0" smtClean="0"/>
          </a:p>
          <a:p>
            <a:pPr lvl="0"/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Де</a:t>
            </a:r>
            <a:r>
              <a:rPr lang="uk-UA" dirty="0" smtClean="0"/>
              <a:t> використовують</a:t>
            </a:r>
            <a:r>
              <a:rPr lang="ru-RU" dirty="0" smtClean="0"/>
              <a:t>  </a:t>
            </a:r>
            <a:r>
              <a:rPr lang="uk-UA" dirty="0" smtClean="0"/>
              <a:t>відношення  і  пропорції?</a:t>
            </a:r>
          </a:p>
          <a:p>
            <a:pPr lvl="0"/>
            <a:endParaRPr lang="uk-UA" dirty="0" smtClean="0"/>
          </a:p>
          <a:p>
            <a:pPr lvl="0"/>
            <a:r>
              <a:rPr lang="uk-UA" dirty="0" smtClean="0"/>
              <a:t>Яка  основна  властивість  пропорції? </a:t>
            </a:r>
            <a:r>
              <a:rPr lang="ru-RU" dirty="0" smtClean="0"/>
              <a:t>  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74096" cy="1368152"/>
          </a:xfrm>
        </p:spPr>
        <p:txBody>
          <a:bodyPr/>
          <a:lstStyle/>
          <a:p>
            <a:pPr algn="ctr"/>
            <a:r>
              <a:rPr lang="uk-UA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Сторінка домашня</a:t>
            </a:r>
            <a:endParaRPr lang="ru-RU" sz="3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1520" y="1700808"/>
                <a:ext cx="7772400" cy="4529792"/>
              </a:xfrm>
            </p:spPr>
            <p:txBody>
              <a:bodyPr/>
              <a:lstStyle/>
              <a:p>
                <a:endParaRPr lang="ru-RU" i="1" dirty="0" smtClean="0">
                  <a:latin typeface="Cambria Math"/>
                </a:endParaRPr>
              </a:p>
              <a:p>
                <a:endParaRPr lang="ru-RU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№</m:t>
                      </m:r>
                      <m:r>
                        <a:rPr lang="ru-RU" b="0" i="1" smtClean="0">
                          <a:latin typeface="Cambria Math"/>
                        </a:rPr>
                        <m:t> 677 </m:t>
                      </m:r>
                    </m:oMath>
                  </m:oMathPara>
                </a14:m>
                <a:endParaRPr lang="ru-RU" b="0" i="1" dirty="0" smtClean="0">
                  <a:latin typeface="Cambria Math"/>
                </a:endParaRPr>
              </a:p>
              <a:p>
                <a:endParaRPr lang="ru-RU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uk-UA" b="0" i="1" smtClean="0">
                        <a:latin typeface="Cambria Math"/>
                      </a:rPr>
                      <m:t>а) 3</m:t>
                    </m:r>
                    <m:f>
                      <m:fPr>
                        <m:ctrlPr>
                          <a:rPr lang="uk-UA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uk-UA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uk-UA" b="0" i="1" smtClean="0">
                        <a:latin typeface="Cambria Math"/>
                      </a:rPr>
                      <m:t>:</m:t>
                    </m:r>
                    <m:d>
                      <m:dPr>
                        <m:ctrlPr>
                          <a:rPr lang="uk-UA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uk-UA" b="0" i="1" smtClean="0">
                            <a:latin typeface="Cambria Math"/>
                            <a:ea typeface="Cambria Math"/>
                          </a:rPr>
                          <m:t>17−</m:t>
                        </m:r>
                        <m:r>
                          <a:rPr lang="ru-RU" b="0" i="1" smtClean="0">
                            <a:latin typeface="Cambria Math"/>
                            <a:ea typeface="Cambria Math"/>
                          </a:rPr>
                          <m:t>х</m:t>
                        </m:r>
                      </m:e>
                    </m:d>
                  </m:oMath>
                </a14:m>
                <a:r>
                  <a:rPr lang="ru-RU" dirty="0" smtClean="0"/>
                  <a:t>=0,5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  <a:ea typeface="Cambria Math"/>
                      </a:rPr>
                      <m:t>: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0,25 </m:t>
                    </m:r>
                    <m:r>
                      <a:rPr lang="uk-UA" b="0" i="1" smtClean="0">
                        <a:latin typeface="Cambria Math"/>
                        <a:ea typeface="Cambria Math"/>
                      </a:rPr>
                      <m:t>             </m:t>
                    </m:r>
                  </m:oMath>
                </a14:m>
                <a:r>
                  <a:rPr lang="ru-RU" dirty="0" smtClean="0"/>
                  <a:t>15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uk-UA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b="0" i="1" dirty="0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ru-RU" dirty="0" smtClean="0"/>
              </a:p>
              <a:p>
                <a:endParaRPr lang="ru-RU" dirty="0"/>
              </a:p>
              <a:p>
                <a:endParaRPr lang="ru-RU" dirty="0" smtClean="0"/>
              </a:p>
              <a:p>
                <a:r>
                  <a:rPr lang="uk-UA" dirty="0" smtClean="0"/>
                  <a:t>б) 7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/>
                        <a:ea typeface="Cambria Math"/>
                      </a:rPr>
                      <m:t>:</m:t>
                    </m:r>
                    <m:d>
                      <m:dPr>
                        <m:ctrlPr>
                          <a:rPr lang="uk-UA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k-UA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uk-UA" b="0" i="1" smtClean="0">
                                <a:latin typeface="Cambria Math"/>
                                <a:ea typeface="Cambria Math"/>
                              </a:rPr>
                              <m:t>11</m:t>
                            </m:r>
                          </m:den>
                        </m:f>
                        <m:r>
                          <a:rPr lang="uk-UA" b="0" i="1" smtClean="0">
                            <a:latin typeface="Cambria Math"/>
                            <a:ea typeface="Cambria Math"/>
                          </a:rPr>
                          <m:t>у</m:t>
                        </m:r>
                      </m:e>
                    </m:d>
                  </m:oMath>
                </a14:m>
                <a:r>
                  <a:rPr lang="ru-RU" dirty="0" smtClean="0"/>
                  <a:t>=56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  <a:ea typeface="Cambria Math"/>
                      </a:rPr>
                      <m:t>:</m:t>
                    </m:r>
                    <m:r>
                      <a:rPr lang="uk-UA" b="0" i="1" smtClean="0">
                        <a:latin typeface="Cambria Math"/>
                        <a:ea typeface="Cambria Math"/>
                      </a:rPr>
                      <m:t>3,2                          1,1</m:t>
                    </m:r>
                  </m:oMath>
                </a14:m>
                <a:endParaRPr lang="uk-UA" b="0" dirty="0" smtClean="0">
                  <a:ea typeface="Cambria Math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1520" y="1700808"/>
                <a:ext cx="7772400" cy="4529792"/>
              </a:xfrm>
              <a:blipFill rotWithShape="1">
                <a:blip r:embed="rId2"/>
                <a:stretch>
                  <a:fillRect l="-1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61710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763200" cy="936104"/>
          </a:xfrm>
        </p:spPr>
        <p:txBody>
          <a:bodyPr/>
          <a:lstStyle/>
          <a:p>
            <a:pPr algn="ctr"/>
            <a:r>
              <a:rPr lang="uk-UA" sz="3600" dirty="0" smtClean="0"/>
              <a:t>Сторінка теоретична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392488"/>
          </a:xfrm>
        </p:spPr>
        <p:txBody>
          <a:bodyPr>
            <a:normAutofit/>
          </a:bodyPr>
          <a:lstStyle/>
          <a:p>
            <a:endParaRPr lang="uk-UA" sz="1800" b="1" i="1" dirty="0" smtClean="0"/>
          </a:p>
          <a:p>
            <a:endParaRPr lang="uk-UA" sz="1800" b="1" i="1" dirty="0"/>
          </a:p>
          <a:p>
            <a:pPr algn="ctr"/>
            <a:r>
              <a:rPr lang="uk-UA" sz="1800" b="1" i="1" dirty="0" smtClean="0"/>
              <a:t>Закінчи речення.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Відношенням двох чисел називають...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Відношення не змінюється, якщо його члени…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Швидкість – відношення…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Масштаб карти – це відношення…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Пропорцією називають…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У правильній пропорції добуток…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Щоб знайти крайній член пропорції, потрібно…</a:t>
            </a:r>
          </a:p>
          <a:p>
            <a:pPr marL="285750" indent="-285750">
              <a:buFontTx/>
              <a:buChar char="-"/>
            </a:pPr>
            <a:r>
              <a:rPr lang="uk-UA" sz="1800" dirty="0" smtClean="0"/>
              <a:t>Щоб знайти середній член пропорції, потрібно...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315458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1080120"/>
          </a:xfrm>
        </p:spPr>
        <p:txBody>
          <a:bodyPr/>
          <a:lstStyle/>
          <a:p>
            <a:pPr algn="ctr"/>
            <a:r>
              <a:rPr lang="uk-UA" sz="3600" dirty="0" smtClean="0"/>
              <a:t>Сторінка письмова</a:t>
            </a:r>
            <a:endParaRPr lang="ru-RU" sz="3600" dirty="0"/>
          </a:p>
        </p:txBody>
      </p:sp>
      <p:sp>
        <p:nvSpPr>
          <p:cNvPr id="3" name="Текст 2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530352" y="1556792"/>
            <a:ext cx="7772400" cy="4968552"/>
          </a:xfrm>
          <a:blipFill rotWithShape="1">
            <a:blip r:embed="rId2"/>
            <a:stretch>
              <a:fillRect l="-1333" t="-736"/>
            </a:stretch>
          </a:blipFill>
        </p:spPr>
        <p:txBody>
          <a:bodyPr/>
          <a:lstStyle/>
          <a:p>
            <a:r>
              <a:rPr lang="ru-RU" dirty="0">
                <a:noFill/>
              </a:rPr>
              <a:t> </a:t>
            </a:r>
            <a:endParaRPr lang="ru-RU" dirty="0" smtClean="0">
              <a:noFill/>
            </a:endParaRPr>
          </a:p>
          <a:p>
            <a:endParaRPr lang="ru-RU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709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0352" y="980728"/>
                <a:ext cx="7772400" cy="4824536"/>
              </a:xfrm>
            </p:spPr>
            <p:txBody>
              <a:bodyPr>
                <a:normAutofit fontScale="92500"/>
              </a:bodyPr>
              <a:lstStyle/>
              <a:p>
                <a:pPr algn="ctr"/>
                <a:r>
                  <a:rPr lang="uk-UA" b="1" dirty="0" smtClean="0"/>
                  <a:t>Варіант 2</a:t>
                </a:r>
              </a:p>
              <a:p>
                <a:pPr marL="457200" indent="-457200">
                  <a:buAutoNum type="arabicPeriod"/>
                </a:pPr>
                <a:r>
                  <a:rPr lang="uk-UA" dirty="0" smtClean="0"/>
                  <a:t>Закінчи речення: « Рівність двох відношень називають…»</a:t>
                </a:r>
              </a:p>
              <a:p>
                <a:pPr marL="457200" indent="-457200">
                  <a:buAutoNum type="arabicPeriod"/>
                </a:pPr>
                <a:r>
                  <a:rPr lang="uk-UA" dirty="0" smtClean="0"/>
                  <a:t>Записати пропорцію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uk-UA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uk-UA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dirty="0" smtClean="0"/>
                  <a:t/>
                </a:r>
                <a14:m>
                  <m:oMath xmlns:m="http://schemas.openxmlformats.org/officeDocument/2006/math">
                    <m:r>
                      <a:rPr lang="uk-UA" i="1" dirty="0">
                        <a:latin typeface="Cambria Math"/>
                        <a:ea typeface="Cambria Math"/>
                      </a:rPr>
                      <m:t>:</m:t>
                    </m:r>
                    <m:f>
                      <m:fPr>
                        <m:ctrlPr>
                          <a:rPr lang="uk-UA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k-UA" b="0" i="1" dirty="0" smtClean="0">
                            <a:latin typeface="Cambria Math"/>
                            <a:ea typeface="Cambria Math"/>
                          </a:rPr>
                          <m:t>5</m:t>
                        </m:r>
                      </m:num>
                      <m:den>
                        <m:r>
                          <a:rPr lang="uk-UA" b="0" i="1" dirty="0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uk-UA" b="0" i="0" dirty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uk-UA" b="0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k-UA" b="0" i="1" dirty="0" smtClean="0">
                            <a:latin typeface="Cambria Math"/>
                            <a:ea typeface="Cambria Math"/>
                          </a:rPr>
                          <m:t>4</m:t>
                        </m:r>
                      </m:num>
                      <m:den>
                        <m:r>
                          <a:rPr lang="uk-UA" b="0" i="1" dirty="0" smtClean="0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  <m:r>
                      <a:rPr lang="uk-UA" b="0" i="1" dirty="0" smtClean="0">
                        <a:latin typeface="Cambria Math"/>
                        <a:ea typeface="Cambria Math"/>
                      </a:rPr>
                      <m:t>:</m:t>
                    </m:r>
                    <m:f>
                      <m:fPr>
                        <m:ctrlPr>
                          <a:rPr lang="uk-UA" b="0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k-UA" b="0" i="1" dirty="0" smtClean="0">
                            <a:latin typeface="Cambria Math"/>
                            <a:ea typeface="Cambria Math"/>
                          </a:rPr>
                          <m:t>5</m:t>
                        </m:r>
                      </m:num>
                      <m:den>
                        <m:r>
                          <a:rPr lang="uk-UA" b="0" i="1" dirty="0" smtClean="0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/>
                  <a:t>. </a:t>
                </a:r>
                <a:r>
                  <a:rPr lang="ru-RU" dirty="0" err="1" smtClean="0"/>
                  <a:t>Виписати</a:t>
                </a:r>
                <a:r>
                  <a:rPr lang="ru-RU" dirty="0" smtClean="0"/>
                  <a:t/>
                </a:r>
                <a:r>
                  <a:rPr lang="ru-RU" dirty="0" err="1" smtClean="0"/>
                  <a:t>середні</a:t>
                </a:r>
                <a:r>
                  <a:rPr lang="ru-RU" dirty="0" smtClean="0"/>
                  <a:t> члени </a:t>
                </a:r>
                <a:r>
                  <a:rPr lang="ru-RU" dirty="0" err="1" smtClean="0"/>
                  <a:t>пропорції</a:t>
                </a:r>
                <a:r>
                  <a:rPr lang="ru-RU" dirty="0" smtClean="0"/>
                  <a:t>.</a:t>
                </a:r>
              </a:p>
              <a:p>
                <a:pPr marL="457200" indent="-457200">
                  <a:buAutoNum type="arabicPeriod"/>
                </a:pPr>
                <a:r>
                  <a:rPr lang="uk-UA" sz="2400" dirty="0"/>
                  <a:t>Перевірити, чи правильна пропорція 1</a:t>
                </a:r>
                <a14:m>
                  <m:oMath xmlns:m="http://schemas.openxmlformats.org/officeDocument/2006/math">
                    <m:r>
                      <a:rPr lang="uk-UA" sz="2400" i="1" dirty="0" smtClean="0">
                        <a:latin typeface="Cambria Math"/>
                        <a:ea typeface="Cambria Math"/>
                      </a:rPr>
                      <m:t>:</m:t>
                    </m:r>
                    <m:r>
                      <a:rPr lang="uk-UA" sz="2400" i="1">
                        <a:latin typeface="Cambria Math"/>
                        <a:ea typeface="Cambria Math"/>
                      </a:rPr>
                      <m:t>2=</m:t>
                    </m:r>
                    <m:r>
                      <a:rPr lang="uk-UA" sz="2400" b="0" i="1" smtClean="0">
                        <a:latin typeface="Cambria Math"/>
                        <a:ea typeface="Cambria Math"/>
                      </a:rPr>
                      <m:t>3:6</m:t>
                    </m:r>
                    <m:r>
                      <a:rPr lang="uk-UA" sz="2400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uk-UA" sz="2400" dirty="0">
                  <a:ea typeface="Cambria Math"/>
                </a:endParaRPr>
              </a:p>
              <a:p>
                <a:pPr marL="457200" indent="-457200">
                  <a:buAutoNum type="arabicPeriod"/>
                </a:pPr>
                <a:r>
                  <a:rPr lang="uk-UA" sz="2400" dirty="0"/>
                  <a:t>Записати пропорцію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2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uk-UA" sz="2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uk-UA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latin typeface="Cambria Math"/>
                            <a:ea typeface="Cambria Math"/>
                          </a:rPr>
                          <m:t>4</m:t>
                        </m:r>
                      </m:num>
                      <m:den>
                        <m:r>
                          <a:rPr lang="uk-UA" sz="2400" i="1">
                            <a:latin typeface="Cambria Math"/>
                            <a:ea typeface="Cambria Math"/>
                          </a:rPr>
                          <m:t>20</m:t>
                        </m:r>
                      </m:den>
                    </m:f>
                  </m:oMath>
                </a14:m>
                <a:r>
                  <a:rPr lang="ru-RU" sz="2400" dirty="0"/>
                  <a:t>. </a:t>
                </a:r>
                <a:r>
                  <a:rPr lang="ru-RU" sz="2400" dirty="0" err="1"/>
                  <a:t>Знайти</a:t>
                </a:r>
                <a:r>
                  <a:rPr lang="ru-RU" sz="2400" dirty="0"/>
                  <a:t/>
                </a:r>
                <a:r>
                  <a:rPr lang="ru-RU" sz="2400" dirty="0" err="1"/>
                  <a:t>добуток</a:t>
                </a:r>
                <a:r>
                  <a:rPr lang="ru-RU" sz="2400" dirty="0"/>
                  <a:t/>
                </a:r>
                <a:r>
                  <a:rPr lang="ru-RU" sz="2400" dirty="0" err="1" smtClean="0"/>
                  <a:t>крайніх</a:t>
                </a:r>
                <a:r>
                  <a:rPr lang="ru-RU" sz="2400" dirty="0" smtClean="0"/>
                  <a:t/>
                </a:r>
                <a:r>
                  <a:rPr lang="ru-RU" sz="2400" dirty="0" err="1"/>
                  <a:t>членів</a:t>
                </a:r>
                <a:r>
                  <a:rPr lang="ru-RU" sz="2400" dirty="0"/>
                  <a:t/>
                </a:r>
                <a:r>
                  <a:rPr lang="ru-RU" sz="2400" dirty="0" err="1"/>
                  <a:t>пропорції</a:t>
                </a:r>
                <a:r>
                  <a:rPr lang="ru-RU" sz="2400" dirty="0"/>
                  <a:t>.</a:t>
                </a:r>
              </a:p>
              <a:p>
                <a:pPr marL="457200" indent="-457200">
                  <a:buAutoNum type="arabicPeriod"/>
                </a:pPr>
                <a:r>
                  <a:rPr lang="uk-UA" sz="2400" dirty="0"/>
                  <a:t>Записати рівність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uk-UA" sz="2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uk-UA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uk-UA" sz="2400" i="1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uk-UA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. </a:t>
                </a:r>
                <a:r>
                  <a:rPr lang="ru-RU" sz="2400" dirty="0" err="1"/>
                  <a:t>Перевірити</a:t>
                </a:r>
                <a:r>
                  <a:rPr lang="ru-RU" sz="2400" dirty="0"/>
                  <a:t/>
                </a:r>
                <a:r>
                  <a:rPr lang="ru-RU" sz="2400" dirty="0" err="1"/>
                  <a:t>її</a:t>
                </a:r>
                <a:r>
                  <a:rPr lang="ru-RU" sz="2400" dirty="0"/>
                  <a:t/>
                </a:r>
                <a:r>
                  <a:rPr lang="ru-RU" sz="2400" dirty="0" err="1"/>
                  <a:t>правильність</a:t>
                </a:r>
                <a:r>
                  <a:rPr lang="ru-RU" sz="2400" dirty="0"/>
                  <a:t>.</a:t>
                </a:r>
              </a:p>
              <a:p>
                <a:pPr marL="457200" indent="-457200">
                  <a:buAutoNum type="arabicPeriod"/>
                </a:pPr>
                <a:r>
                  <a:rPr lang="uk-UA" sz="2400" dirty="0"/>
                  <a:t>Чи залишиться правильною пропорція, якщо обидва </a:t>
                </a:r>
                <a:r>
                  <a:rPr lang="uk-UA" sz="2400" dirty="0" smtClean="0"/>
                  <a:t>її крайніх члени помножити на 10?</a:t>
                </a:r>
                <a:endParaRPr lang="ru-RU" sz="2400" dirty="0"/>
              </a:p>
              <a:p>
                <a:pPr marL="457200" indent="-457200">
                  <a:buAutoNum type="arabicPeriod"/>
                </a:pPr>
                <a:endParaRPr lang="ru-RU" dirty="0" smtClean="0"/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0352" y="980728"/>
                <a:ext cx="7772400" cy="4824536"/>
              </a:xfrm>
              <a:blipFill rotWithShape="1">
                <a:blip r:embed="rId2"/>
                <a:stretch>
                  <a:fillRect l="-1490" t="-632" r="-1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413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1080120"/>
          </a:xfrm>
        </p:spPr>
        <p:txBody>
          <a:bodyPr/>
          <a:lstStyle/>
          <a:p>
            <a:pPr algn="ctr"/>
            <a:r>
              <a:rPr lang="uk-UA" sz="3600" dirty="0" smtClean="0"/>
              <a:t>Сторінка практична.</a:t>
            </a:r>
            <a:endParaRPr lang="ru-RU" sz="3600" dirty="0"/>
          </a:p>
        </p:txBody>
      </p:sp>
      <p:sp>
        <p:nvSpPr>
          <p:cNvPr id="3" name="Текст 2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530352" y="1484784"/>
            <a:ext cx="7772400" cy="4824536"/>
          </a:xfrm>
          <a:blipFill rotWithShape="1">
            <a:blip r:embed="rId2"/>
            <a:stretch>
              <a:fillRect l="-1098" t="-1391"/>
            </a:stretch>
          </a:blipFill>
        </p:spPr>
        <p:txBody>
          <a:bodyPr/>
          <a:lstStyle/>
          <a:p>
            <a:r>
              <a:rPr lang="ru-RU" dirty="0">
                <a:noFill/>
              </a:rPr>
              <a:t> </a:t>
            </a:r>
            <a:r>
              <a:rPr lang="ru-RU" dirty="0" smtClean="0">
                <a:noFill/>
              </a:rPr>
              <a:t>+</a:t>
            </a:r>
          </a:p>
          <a:p>
            <a:endParaRPr lang="ru-RU" dirty="0" smtClean="0">
              <a:noFill/>
            </a:endParaRPr>
          </a:p>
          <a:p>
            <a:endParaRPr lang="ru-RU" dirty="0" smtClean="0">
              <a:noFill/>
            </a:endParaRPr>
          </a:p>
          <a:p>
            <a:endParaRPr lang="ru-RU" dirty="0" smtClean="0">
              <a:noFill/>
            </a:endParaRPr>
          </a:p>
          <a:p>
            <a:endParaRPr lang="ru-RU" dirty="0" smtClean="0">
              <a:noFill/>
            </a:endParaRPr>
          </a:p>
          <a:p>
            <a:endParaRPr lang="ru-RU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96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ownloads\pi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560840" cy="478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1196752"/>
          </a:xfrm>
        </p:spPr>
        <p:txBody>
          <a:bodyPr/>
          <a:lstStyle/>
          <a:p>
            <a:pPr algn="ctr"/>
            <a:r>
              <a:rPr lang="uk-UA" sz="3600" dirty="0" smtClean="0"/>
              <a:t>Сторінка історична.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700808"/>
            <a:ext cx="7772400" cy="4824536"/>
          </a:xfrm>
        </p:spPr>
        <p:txBody>
          <a:bodyPr/>
          <a:lstStyle/>
          <a:p>
            <a:r>
              <a:rPr lang="uk-UA" dirty="0" smtClean="0"/>
              <a:t>                                  </a:t>
            </a:r>
            <a:r>
              <a:rPr lang="uk-UA" b="1" dirty="0" smtClean="0"/>
              <a:t>Піраміда </a:t>
            </a:r>
            <a:r>
              <a:rPr lang="uk-UA" b="1" dirty="0" err="1" smtClean="0"/>
              <a:t>Хеопса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074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620688"/>
            <a:ext cx="7772400" cy="5760640"/>
          </a:xfrm>
        </p:spPr>
        <p:txBody>
          <a:bodyPr/>
          <a:lstStyle/>
          <a:p>
            <a:pPr algn="ctr"/>
            <a:r>
              <a:rPr lang="uk-UA" b="1" dirty="0" smtClean="0"/>
              <a:t>Гробниця </a:t>
            </a:r>
            <a:r>
              <a:rPr lang="uk-UA" b="1" dirty="0" err="1" smtClean="0"/>
              <a:t>Тутанхамона</a:t>
            </a:r>
            <a:endParaRPr lang="ru-RU" b="1" dirty="0"/>
          </a:p>
        </p:txBody>
      </p:sp>
      <p:pic>
        <p:nvPicPr>
          <p:cNvPr id="2050" name="Picture 2" descr="C:\Users\Администратор\Downloads\grobnisja tutit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9"/>
            <a:ext cx="504056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ownloads\tutik 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4752528" cy="336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1987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ownloads\800px-Colosseum_in_Rome,_Italy_-_April_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24048"/>
            <a:ext cx="7632848" cy="542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32656"/>
            <a:ext cx="7772400" cy="3737704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pPr algn="ctr"/>
            <a:r>
              <a:rPr lang="uk-UA" dirty="0" smtClean="0"/>
              <a:t>                                                                                                                                                                           </a:t>
            </a:r>
            <a:r>
              <a:rPr lang="uk-UA" b="1" dirty="0" smtClean="0"/>
              <a:t>Колізей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13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308</TotalTime>
  <Words>160</Words>
  <Application>Microsoft Office PowerPoint</Application>
  <PresentationFormat>Экран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Розв’язування рівнянь  на основі властивостей пропорцій</vt:lpstr>
      <vt:lpstr>Сторінка домашня</vt:lpstr>
      <vt:lpstr>Сторінка теоретична</vt:lpstr>
      <vt:lpstr>Сторінка письмова</vt:lpstr>
      <vt:lpstr>Слайд 5</vt:lpstr>
      <vt:lpstr>Сторінка практична.</vt:lpstr>
      <vt:lpstr>Сторінка історична.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Сторінка наукова</vt:lpstr>
      <vt:lpstr>Слайд 16</vt:lpstr>
      <vt:lpstr>Слайд 17</vt:lpstr>
      <vt:lpstr>Сторінка підсумкова</vt:lpstr>
    </vt:vector>
  </TitlesOfParts>
  <Company>Curnos™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</dc:title>
  <dc:creator>Дмитрий Каленюк</dc:creator>
  <cp:lastModifiedBy>школа</cp:lastModifiedBy>
  <cp:revision>41</cp:revision>
  <dcterms:created xsi:type="dcterms:W3CDTF">2013-01-20T12:47:28Z</dcterms:created>
  <dcterms:modified xsi:type="dcterms:W3CDTF">2013-01-23T16:07:29Z</dcterms:modified>
</cp:coreProperties>
</file>